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6" r:id="rId38"/>
    <p:sldId id="298" r:id="rId39"/>
    <p:sldId id="300" r:id="rId40"/>
    <p:sldId id="301" r:id="rId41"/>
  </p:sldIdLst>
  <p:sldSz cx="18288000" cy="10287000"/>
  <p:notesSz cx="6858000" cy="9144000"/>
  <p:embeddedFontLst>
    <p:embeddedFont>
      <p:font typeface="Canva Sans" panose="020B0604020202020204" charset="0"/>
      <p:regular r:id="rId42"/>
    </p:embeddedFont>
    <p:embeddedFont>
      <p:font typeface="Canva Sans Bold" panose="020B0604020202020204" charset="0"/>
      <p:regular r:id="rId43"/>
    </p:embeddedFont>
    <p:embeddedFont>
      <p:font typeface="DM Sans" pitchFamily="2" charset="0"/>
      <p:regular r:id="rId44"/>
    </p:embeddedFont>
    <p:embeddedFont>
      <p:font typeface="DM Sans Bold" charset="0"/>
      <p:regular r:id="rId45"/>
    </p:embeddedFont>
    <p:embeddedFont>
      <p:font typeface="DM Sans Italics" panose="020B0604020202020204" charset="0"/>
      <p:regular r:id="rId46"/>
    </p:embeddedFont>
    <p:embeddedFont>
      <p:font typeface="Now" panose="020B0604020202020204" charset="0"/>
      <p:regular r:id="rId47"/>
    </p:embeddedFont>
    <p:embeddedFont>
      <p:font typeface="Now Bold" panose="020B0604020202020204" charset="0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3" d="100"/>
          <a:sy n="103" d="100"/>
        </p:scale>
        <p:origin x="534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missionjee/car-sales-report/data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53788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l-G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08957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6" name="TextBox 6"/>
          <p:cNvSpPr txBox="1"/>
          <p:nvPr/>
        </p:nvSpPr>
        <p:spPr>
          <a:xfrm>
            <a:off x="773698" y="7133883"/>
            <a:ext cx="7913921" cy="46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7"/>
              </a:lnSpc>
              <a:spcBef>
                <a:spcPct val="0"/>
              </a:spcBef>
            </a:pPr>
            <a:r>
              <a:rPr lang="en-US" sz="3030">
                <a:solidFill>
                  <a:srgbClr val="56AEFF"/>
                </a:solidFill>
                <a:latin typeface="DM Sans Italics"/>
              </a:rPr>
              <a:t>Presented by: Komnas Kafasis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3698" y="3712644"/>
            <a:ext cx="15594504" cy="1738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568"/>
              </a:lnSpc>
            </a:pPr>
            <a:r>
              <a:rPr lang="en-US" sz="11306">
                <a:solidFill>
                  <a:srgbClr val="FFFBFB"/>
                </a:solidFill>
                <a:latin typeface="Now Bold"/>
              </a:rPr>
              <a:t>DATA MANAGEMENT</a:t>
            </a:r>
          </a:p>
        </p:txBody>
      </p:sp>
      <p:sp>
        <p:nvSpPr>
          <p:cNvPr id="8" name="Freeform 8"/>
          <p:cNvSpPr/>
          <p:nvPr/>
        </p:nvSpPr>
        <p:spPr>
          <a:xfrm>
            <a:off x="1573748" y="1146060"/>
            <a:ext cx="846187" cy="981086"/>
          </a:xfrm>
          <a:custGeom>
            <a:avLst/>
            <a:gdLst/>
            <a:ahLst/>
            <a:cxnLst/>
            <a:rect l="l" t="t" r="r" b="b"/>
            <a:pathLst>
              <a:path w="846187" h="981086">
                <a:moveTo>
                  <a:pt x="0" y="0"/>
                </a:moveTo>
                <a:lnTo>
                  <a:pt x="846186" y="0"/>
                </a:lnTo>
                <a:lnTo>
                  <a:pt x="846186" y="981086"/>
                </a:lnTo>
                <a:lnTo>
                  <a:pt x="0" y="9810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9" name="Freeform 9"/>
          <p:cNvSpPr/>
          <p:nvPr/>
        </p:nvSpPr>
        <p:spPr>
          <a:xfrm>
            <a:off x="-295175" y="863050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10" name="TextBox 10"/>
          <p:cNvSpPr txBox="1"/>
          <p:nvPr/>
        </p:nvSpPr>
        <p:spPr>
          <a:xfrm>
            <a:off x="773698" y="5441682"/>
            <a:ext cx="9659937" cy="1718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568"/>
              </a:lnSpc>
            </a:pPr>
            <a:r>
              <a:rPr lang="en-US" sz="11306">
                <a:solidFill>
                  <a:srgbClr val="56AEFF"/>
                </a:solidFill>
                <a:latin typeface="Now Bold"/>
              </a:rPr>
              <a:t>PROJECT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3698" y="7596718"/>
            <a:ext cx="2481869" cy="48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1"/>
              </a:lnSpc>
              <a:spcBef>
                <a:spcPct val="0"/>
              </a:spcBef>
            </a:pPr>
            <a:r>
              <a:rPr lang="en-US" sz="3151">
                <a:solidFill>
                  <a:srgbClr val="56AEFF"/>
                </a:solidFill>
                <a:latin typeface="Now Bold"/>
              </a:rPr>
              <a:t>AM:3190081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86505" y="392498"/>
            <a:ext cx="1004030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STEP 2: DEPLOY SSIS PACKAGE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23066" y="4658097"/>
            <a:ext cx="8166346" cy="433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7102" lvl="1" indent="-268551" algn="ctr">
              <a:lnSpc>
                <a:spcPts val="3433"/>
              </a:lnSpc>
              <a:spcBef>
                <a:spcPct val="0"/>
              </a:spcBef>
              <a:buFont typeface="Arial"/>
              <a:buChar char="•"/>
            </a:pPr>
            <a:r>
              <a:rPr lang="en-US" sz="2487">
                <a:solidFill>
                  <a:srgbClr val="FFFFFF"/>
                </a:solidFill>
                <a:latin typeface="DM Sans"/>
              </a:rPr>
              <a:t>Created an Integration Services Catalog on SSMS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3066" y="5169464"/>
            <a:ext cx="12889482" cy="433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7102" lvl="1" indent="-268551" algn="ctr">
              <a:lnSpc>
                <a:spcPts val="3433"/>
              </a:lnSpc>
              <a:spcBef>
                <a:spcPct val="0"/>
              </a:spcBef>
              <a:buFont typeface="Arial"/>
              <a:buChar char="•"/>
            </a:pPr>
            <a:r>
              <a:rPr lang="en-US" sz="2487">
                <a:solidFill>
                  <a:srgbClr val="FFFFFF"/>
                </a:solidFill>
                <a:latin typeface="DM Sans"/>
              </a:rPr>
              <a:t>Deployed it using via the SQL Server Integration Services Project on Visual Studio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3054" y="3184667"/>
            <a:ext cx="6428707" cy="6073633"/>
          </a:xfrm>
          <a:custGeom>
            <a:avLst/>
            <a:gdLst/>
            <a:ahLst/>
            <a:cxnLst/>
            <a:rect l="l" t="t" r="r" b="b"/>
            <a:pathLst>
              <a:path w="6428707" h="6073633">
                <a:moveTo>
                  <a:pt x="0" y="0"/>
                </a:moveTo>
                <a:lnTo>
                  <a:pt x="6428706" y="0"/>
                </a:lnTo>
                <a:lnTo>
                  <a:pt x="6428706" y="6073633"/>
                </a:lnTo>
                <a:lnTo>
                  <a:pt x="0" y="6073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" name="Freeform 3"/>
          <p:cNvSpPr/>
          <p:nvPr/>
        </p:nvSpPr>
        <p:spPr>
          <a:xfrm>
            <a:off x="9590230" y="3184667"/>
            <a:ext cx="6436476" cy="6071617"/>
          </a:xfrm>
          <a:custGeom>
            <a:avLst/>
            <a:gdLst/>
            <a:ahLst/>
            <a:cxnLst/>
            <a:rect l="l" t="t" r="r" b="b"/>
            <a:pathLst>
              <a:path w="6436476" h="6071617">
                <a:moveTo>
                  <a:pt x="0" y="0"/>
                </a:moveTo>
                <a:lnTo>
                  <a:pt x="6436476" y="0"/>
                </a:lnTo>
                <a:lnTo>
                  <a:pt x="6436476" y="6071618"/>
                </a:lnTo>
                <a:lnTo>
                  <a:pt x="0" y="60716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4" name="TextBox 4"/>
          <p:cNvSpPr txBox="1"/>
          <p:nvPr/>
        </p:nvSpPr>
        <p:spPr>
          <a:xfrm>
            <a:off x="2311413" y="759095"/>
            <a:ext cx="12161996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STEP 3: CREATE A JOB TO SCHEDULE 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THE ETL PROCESS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57312" y="4699474"/>
            <a:ext cx="1137117" cy="1137117"/>
          </a:xfrm>
          <a:custGeom>
            <a:avLst/>
            <a:gdLst/>
            <a:ahLst/>
            <a:cxnLst/>
            <a:rect l="l" t="t" r="r" b="b"/>
            <a:pathLst>
              <a:path w="1137117" h="1137117">
                <a:moveTo>
                  <a:pt x="0" y="0"/>
                </a:moveTo>
                <a:lnTo>
                  <a:pt x="1137117" y="0"/>
                </a:lnTo>
                <a:lnTo>
                  <a:pt x="1137117" y="1137117"/>
                </a:lnTo>
                <a:lnTo>
                  <a:pt x="0" y="11371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" name="TextBox 3"/>
          <p:cNvSpPr txBox="1"/>
          <p:nvPr/>
        </p:nvSpPr>
        <p:spPr>
          <a:xfrm>
            <a:off x="4822218" y="3623675"/>
            <a:ext cx="7828364" cy="4303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6992"/>
              </a:lnSpc>
              <a:spcBef>
                <a:spcPct val="0"/>
              </a:spcBef>
            </a:pPr>
            <a:r>
              <a:rPr lang="en-US" sz="14160">
                <a:solidFill>
                  <a:srgbClr val="FFFFFF"/>
                </a:solidFill>
                <a:latin typeface="Now"/>
              </a:rPr>
              <a:t>   STAR SCHEMA</a:t>
            </a:r>
          </a:p>
        </p:txBody>
      </p:sp>
      <p:sp>
        <p:nvSpPr>
          <p:cNvPr id="4" name="Freeform 4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5" name="Freeform 5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83691" y="103761"/>
            <a:ext cx="10120619" cy="10079478"/>
          </a:xfrm>
          <a:custGeom>
            <a:avLst/>
            <a:gdLst/>
            <a:ahLst/>
            <a:cxnLst/>
            <a:rect l="l" t="t" r="r" b="b"/>
            <a:pathLst>
              <a:path w="10120619" h="10079478">
                <a:moveTo>
                  <a:pt x="0" y="0"/>
                </a:moveTo>
                <a:lnTo>
                  <a:pt x="10120618" y="0"/>
                </a:lnTo>
                <a:lnTo>
                  <a:pt x="10120618" y="10079478"/>
                </a:lnTo>
                <a:lnTo>
                  <a:pt x="0" y="100794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57312" y="4699474"/>
            <a:ext cx="1137117" cy="1137117"/>
          </a:xfrm>
          <a:custGeom>
            <a:avLst/>
            <a:gdLst/>
            <a:ahLst/>
            <a:cxnLst/>
            <a:rect l="l" t="t" r="r" b="b"/>
            <a:pathLst>
              <a:path w="1137117" h="1137117">
                <a:moveTo>
                  <a:pt x="0" y="0"/>
                </a:moveTo>
                <a:lnTo>
                  <a:pt x="1137117" y="0"/>
                </a:lnTo>
                <a:lnTo>
                  <a:pt x="1137117" y="1137117"/>
                </a:lnTo>
                <a:lnTo>
                  <a:pt x="0" y="11371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" name="TextBox 3"/>
          <p:cNvSpPr txBox="1"/>
          <p:nvPr/>
        </p:nvSpPr>
        <p:spPr>
          <a:xfrm>
            <a:off x="5570920" y="3623675"/>
            <a:ext cx="7828364" cy="2151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6992"/>
              </a:lnSpc>
              <a:spcBef>
                <a:spcPct val="0"/>
              </a:spcBef>
            </a:pPr>
            <a:r>
              <a:rPr lang="en-US" sz="14160">
                <a:solidFill>
                  <a:srgbClr val="FFFFFF"/>
                </a:solidFill>
                <a:latin typeface="Now"/>
              </a:rPr>
              <a:t>CUBE</a:t>
            </a:r>
          </a:p>
        </p:txBody>
      </p:sp>
      <p:sp>
        <p:nvSpPr>
          <p:cNvPr id="4" name="Freeform 4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5" name="Freeform 5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702042"/>
            <a:ext cx="18288000" cy="4814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Set up an Analysis Services project on Visual Studio using the Microsoft Analysis Services Projects extension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Created a Data Source which would be the SQL Server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Created a Data Source View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Created the cube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Added the related columns as attributes to the dimension tables 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Processed the cube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Added the cube processing to the etl process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342029" y="1084825"/>
            <a:ext cx="3603943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STEPS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0226" y="2478356"/>
            <a:ext cx="17627547" cy="5330287"/>
          </a:xfrm>
          <a:custGeom>
            <a:avLst/>
            <a:gdLst/>
            <a:ahLst/>
            <a:cxnLst/>
            <a:rect l="l" t="t" r="r" b="b"/>
            <a:pathLst>
              <a:path w="17627547" h="5330287">
                <a:moveTo>
                  <a:pt x="0" y="0"/>
                </a:moveTo>
                <a:lnTo>
                  <a:pt x="17627548" y="0"/>
                </a:lnTo>
                <a:lnTo>
                  <a:pt x="17627548" y="5330288"/>
                </a:lnTo>
                <a:lnTo>
                  <a:pt x="0" y="5330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" name="TextBox 3"/>
          <p:cNvSpPr txBox="1"/>
          <p:nvPr/>
        </p:nvSpPr>
        <p:spPr>
          <a:xfrm>
            <a:off x="2578655" y="141605"/>
            <a:ext cx="1313068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ETL Process with Cube Processing added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57312" y="4699474"/>
            <a:ext cx="1137117" cy="1137117"/>
          </a:xfrm>
          <a:custGeom>
            <a:avLst/>
            <a:gdLst/>
            <a:ahLst/>
            <a:cxnLst/>
            <a:rect l="l" t="t" r="r" b="b"/>
            <a:pathLst>
              <a:path w="1137117" h="1137117">
                <a:moveTo>
                  <a:pt x="0" y="0"/>
                </a:moveTo>
                <a:lnTo>
                  <a:pt x="1137117" y="0"/>
                </a:lnTo>
                <a:lnTo>
                  <a:pt x="1137117" y="1137117"/>
                </a:lnTo>
                <a:lnTo>
                  <a:pt x="0" y="11371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" name="TextBox 3"/>
          <p:cNvSpPr txBox="1"/>
          <p:nvPr/>
        </p:nvSpPr>
        <p:spPr>
          <a:xfrm>
            <a:off x="1515322" y="4072156"/>
            <a:ext cx="15257356" cy="2282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8023"/>
              </a:lnSpc>
              <a:spcBef>
                <a:spcPct val="0"/>
              </a:spcBef>
            </a:pPr>
            <a:r>
              <a:rPr lang="en-US" sz="15019">
                <a:solidFill>
                  <a:srgbClr val="FFFFFF"/>
                </a:solidFill>
                <a:latin typeface="Now"/>
              </a:rPr>
              <a:t>VISUALIZATIONS</a:t>
            </a:r>
          </a:p>
        </p:txBody>
      </p:sp>
      <p:sp>
        <p:nvSpPr>
          <p:cNvPr id="4" name="Freeform 4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5" name="Freeform 5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1358" y="566695"/>
            <a:ext cx="16365285" cy="9153609"/>
          </a:xfrm>
          <a:custGeom>
            <a:avLst/>
            <a:gdLst/>
            <a:ahLst/>
            <a:cxnLst/>
            <a:rect l="l" t="t" r="r" b="b"/>
            <a:pathLst>
              <a:path w="16365285" h="9153609">
                <a:moveTo>
                  <a:pt x="0" y="0"/>
                </a:moveTo>
                <a:lnTo>
                  <a:pt x="16365284" y="0"/>
                </a:lnTo>
                <a:lnTo>
                  <a:pt x="16365284" y="9153610"/>
                </a:lnTo>
                <a:lnTo>
                  <a:pt x="0" y="9153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9306" y="1279290"/>
            <a:ext cx="15349388" cy="8632020"/>
          </a:xfrm>
          <a:custGeom>
            <a:avLst/>
            <a:gdLst/>
            <a:ahLst/>
            <a:cxnLst/>
            <a:rect l="l" t="t" r="r" b="b"/>
            <a:pathLst>
              <a:path w="15349388" h="8632020">
                <a:moveTo>
                  <a:pt x="0" y="0"/>
                </a:moveTo>
                <a:lnTo>
                  <a:pt x="15349388" y="0"/>
                </a:lnTo>
                <a:lnTo>
                  <a:pt x="15349388" y="8632020"/>
                </a:lnTo>
                <a:lnTo>
                  <a:pt x="0" y="8632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" name="TextBox 3"/>
          <p:cNvSpPr txBox="1"/>
          <p:nvPr/>
        </p:nvSpPr>
        <p:spPr>
          <a:xfrm>
            <a:off x="6492921" y="428529"/>
            <a:ext cx="4937079" cy="695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33"/>
              </a:lnSpc>
            </a:pPr>
            <a:r>
              <a:rPr lang="en-US" sz="4166" dirty="0">
                <a:solidFill>
                  <a:srgbClr val="FFFFFF"/>
                </a:solidFill>
                <a:latin typeface="Canva Sans"/>
              </a:rPr>
              <a:t>Select Color: Black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91750" y="2920043"/>
            <a:ext cx="2613061" cy="2273181"/>
            <a:chOff x="0" y="0"/>
            <a:chExt cx="991873" cy="8628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l-G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5339047" y="447636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l-GR"/>
          </a:p>
        </p:txBody>
      </p:sp>
      <p:grpSp>
        <p:nvGrpSpPr>
          <p:cNvPr id="6" name="Group 6"/>
          <p:cNvGrpSpPr/>
          <p:nvPr/>
        </p:nvGrpSpPr>
        <p:grpSpPr>
          <a:xfrm>
            <a:off x="8049647" y="2920043"/>
            <a:ext cx="2613061" cy="2273181"/>
            <a:chOff x="0" y="0"/>
            <a:chExt cx="991873" cy="8628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l-G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8196944" y="447636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l-GR"/>
          </a:p>
        </p:txBody>
      </p:sp>
      <p:grpSp>
        <p:nvGrpSpPr>
          <p:cNvPr id="10" name="Group 10"/>
          <p:cNvGrpSpPr/>
          <p:nvPr/>
        </p:nvGrpSpPr>
        <p:grpSpPr>
          <a:xfrm>
            <a:off x="5191750" y="5706635"/>
            <a:ext cx="2613061" cy="2252658"/>
            <a:chOff x="0" y="0"/>
            <a:chExt cx="991873" cy="8550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l-G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>
            <a:off x="5339047" y="7262955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l-GR"/>
          </a:p>
        </p:txBody>
      </p:sp>
      <p:grpSp>
        <p:nvGrpSpPr>
          <p:cNvPr id="14" name="Group 14"/>
          <p:cNvGrpSpPr/>
          <p:nvPr/>
        </p:nvGrpSpPr>
        <p:grpSpPr>
          <a:xfrm>
            <a:off x="8049647" y="5706635"/>
            <a:ext cx="2613061" cy="2252658"/>
            <a:chOff x="0" y="0"/>
            <a:chExt cx="991873" cy="85507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l-G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8196944" y="7262955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l-GR"/>
          </a:p>
        </p:txBody>
      </p:sp>
      <p:grpSp>
        <p:nvGrpSpPr>
          <p:cNvPr id="18" name="Group 18"/>
          <p:cNvGrpSpPr/>
          <p:nvPr/>
        </p:nvGrpSpPr>
        <p:grpSpPr>
          <a:xfrm>
            <a:off x="10910358" y="2920043"/>
            <a:ext cx="2613061" cy="2273181"/>
            <a:chOff x="0" y="0"/>
            <a:chExt cx="991873" cy="86286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l-G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21" name="AutoShape 21"/>
          <p:cNvSpPr/>
          <p:nvPr/>
        </p:nvSpPr>
        <p:spPr>
          <a:xfrm flipV="1">
            <a:off x="11057655" y="447636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l-GR"/>
          </a:p>
        </p:txBody>
      </p:sp>
      <p:grpSp>
        <p:nvGrpSpPr>
          <p:cNvPr id="22" name="Group 22"/>
          <p:cNvGrpSpPr/>
          <p:nvPr/>
        </p:nvGrpSpPr>
        <p:grpSpPr>
          <a:xfrm>
            <a:off x="10910358" y="5706635"/>
            <a:ext cx="2613061" cy="2252658"/>
            <a:chOff x="0" y="0"/>
            <a:chExt cx="991873" cy="85507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l-GR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>
            <a:off x="11057655" y="7262955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l-GR"/>
          </a:p>
        </p:txBody>
      </p:sp>
      <p:sp>
        <p:nvSpPr>
          <p:cNvPr id="26" name="Freeform 26"/>
          <p:cNvSpPr/>
          <p:nvPr/>
        </p:nvSpPr>
        <p:spPr>
          <a:xfrm>
            <a:off x="-7631327" y="597505"/>
            <a:ext cx="9077445" cy="9077445"/>
          </a:xfrm>
          <a:custGeom>
            <a:avLst/>
            <a:gdLst/>
            <a:ahLst/>
            <a:cxnLst/>
            <a:rect l="l" t="t" r="r" b="b"/>
            <a:pathLst>
              <a:path w="9077445" h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27" name="TextBox 27"/>
          <p:cNvSpPr txBox="1"/>
          <p:nvPr/>
        </p:nvSpPr>
        <p:spPr>
          <a:xfrm>
            <a:off x="5191750" y="1534094"/>
            <a:ext cx="8437330" cy="121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56AEFF"/>
                </a:solidFill>
                <a:latin typeface="Now Bold"/>
              </a:rPr>
              <a:t>OVERVIEW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339047" y="4631755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Dataset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653053" y="30618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196944" y="4631755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ETL process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510950" y="30618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02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339047" y="7418347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Cube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653053" y="5848394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04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196944" y="7418347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Visualizations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510950" y="5848394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05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057655" y="4631755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Star Schema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371661" y="30618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03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057655" y="7418347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Analysis models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371661" y="5848394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06</a:t>
            </a:r>
          </a:p>
        </p:txBody>
      </p:sp>
      <p:sp>
        <p:nvSpPr>
          <p:cNvPr id="40" name="Freeform 40"/>
          <p:cNvSpPr/>
          <p:nvPr/>
        </p:nvSpPr>
        <p:spPr>
          <a:xfrm>
            <a:off x="16526426" y="604778"/>
            <a:ext cx="9077445" cy="9077445"/>
          </a:xfrm>
          <a:custGeom>
            <a:avLst/>
            <a:gdLst/>
            <a:ahLst/>
            <a:cxnLst/>
            <a:rect l="l" t="t" r="r" b="b"/>
            <a:pathLst>
              <a:path w="9077445" h="9077445">
                <a:moveTo>
                  <a:pt x="0" y="0"/>
                </a:moveTo>
                <a:lnTo>
                  <a:pt x="9077445" y="0"/>
                </a:lnTo>
                <a:lnTo>
                  <a:pt x="9077445" y="9077444"/>
                </a:lnTo>
                <a:lnTo>
                  <a:pt x="0" y="9077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73333" y="2390083"/>
            <a:ext cx="14106900" cy="7896917"/>
          </a:xfrm>
          <a:custGeom>
            <a:avLst/>
            <a:gdLst/>
            <a:ahLst/>
            <a:cxnLst/>
            <a:rect l="l" t="t" r="r" b="b"/>
            <a:pathLst>
              <a:path w="14106900" h="7896917">
                <a:moveTo>
                  <a:pt x="0" y="0"/>
                </a:moveTo>
                <a:lnTo>
                  <a:pt x="14106900" y="0"/>
                </a:lnTo>
                <a:lnTo>
                  <a:pt x="14106900" y="7896917"/>
                </a:lnTo>
                <a:lnTo>
                  <a:pt x="0" y="78969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" name="TextBox 3"/>
          <p:cNvSpPr txBox="1"/>
          <p:nvPr/>
        </p:nvSpPr>
        <p:spPr>
          <a:xfrm>
            <a:off x="5911380" y="38072"/>
            <a:ext cx="7030806" cy="2877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03"/>
              </a:lnSpc>
            </a:pPr>
            <a:r>
              <a:rPr lang="en-US" sz="3288">
                <a:solidFill>
                  <a:srgbClr val="FFFFFF"/>
                </a:solidFill>
                <a:latin typeface="Canva Sans"/>
              </a:rPr>
              <a:t>Select Color: Black</a:t>
            </a:r>
          </a:p>
          <a:p>
            <a:pPr>
              <a:lnSpc>
                <a:spcPts val="4603"/>
              </a:lnSpc>
            </a:pPr>
            <a:r>
              <a:rPr lang="en-US" sz="3288">
                <a:solidFill>
                  <a:srgbClr val="FFFFFF"/>
                </a:solidFill>
                <a:latin typeface="Canva Sans"/>
              </a:rPr>
              <a:t>Select Transmission: Manual</a:t>
            </a:r>
          </a:p>
          <a:p>
            <a:pPr>
              <a:lnSpc>
                <a:spcPts val="4603"/>
              </a:lnSpc>
            </a:pPr>
            <a:r>
              <a:rPr lang="en-US" sz="3288">
                <a:solidFill>
                  <a:srgbClr val="FFFFFF"/>
                </a:solidFill>
                <a:latin typeface="Canva Sans"/>
              </a:rPr>
              <a:t>Select Engine: Overhead Camshaft</a:t>
            </a:r>
          </a:p>
          <a:p>
            <a:pPr>
              <a:lnSpc>
                <a:spcPts val="4603"/>
              </a:lnSpc>
            </a:pPr>
            <a:r>
              <a:rPr lang="en-US" sz="3288">
                <a:solidFill>
                  <a:srgbClr val="FFFFFF"/>
                </a:solidFill>
                <a:latin typeface="Canva Sans"/>
              </a:rPr>
              <a:t>Select Company: BMW</a:t>
            </a:r>
          </a:p>
          <a:p>
            <a:pPr>
              <a:lnSpc>
                <a:spcPts val="4603"/>
              </a:lnSpc>
            </a:pPr>
            <a:endParaRPr lang="en-US" sz="3288">
              <a:solidFill>
                <a:srgbClr val="FFFFFF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696888"/>
            <a:ext cx="15239471" cy="8524853"/>
          </a:xfrm>
          <a:custGeom>
            <a:avLst/>
            <a:gdLst/>
            <a:ahLst/>
            <a:cxnLst/>
            <a:rect l="l" t="t" r="r" b="b"/>
            <a:pathLst>
              <a:path w="15239471" h="8524853">
                <a:moveTo>
                  <a:pt x="0" y="0"/>
                </a:moveTo>
                <a:lnTo>
                  <a:pt x="15239471" y="0"/>
                </a:lnTo>
                <a:lnTo>
                  <a:pt x="15239471" y="8524853"/>
                </a:lnTo>
                <a:lnTo>
                  <a:pt x="0" y="85248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" name="TextBox 3"/>
          <p:cNvSpPr txBox="1"/>
          <p:nvPr/>
        </p:nvSpPr>
        <p:spPr>
          <a:xfrm>
            <a:off x="5776612" y="153198"/>
            <a:ext cx="6643988" cy="143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33"/>
              </a:lnSpc>
            </a:pPr>
            <a:r>
              <a:rPr lang="en-US" sz="4166" dirty="0">
                <a:solidFill>
                  <a:srgbClr val="FFFFFF"/>
                </a:solidFill>
                <a:latin typeface="Canva Sans"/>
              </a:rPr>
              <a:t>Select Gender: Female</a:t>
            </a:r>
          </a:p>
          <a:p>
            <a:pPr>
              <a:lnSpc>
                <a:spcPts val="5833"/>
              </a:lnSpc>
            </a:pPr>
            <a:r>
              <a:rPr lang="en-US" sz="4166" dirty="0">
                <a:solidFill>
                  <a:srgbClr val="FFFFFF"/>
                </a:solidFill>
                <a:latin typeface="Canva Sans"/>
              </a:rPr>
              <a:t>Select Region: Greenville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45755" y="729622"/>
            <a:ext cx="16396490" cy="9161485"/>
          </a:xfrm>
          <a:custGeom>
            <a:avLst/>
            <a:gdLst/>
            <a:ahLst/>
            <a:cxnLst/>
            <a:rect l="l" t="t" r="r" b="b"/>
            <a:pathLst>
              <a:path w="16396490" h="9161485">
                <a:moveTo>
                  <a:pt x="0" y="0"/>
                </a:moveTo>
                <a:lnTo>
                  <a:pt x="16396490" y="0"/>
                </a:lnTo>
                <a:lnTo>
                  <a:pt x="16396490" y="9161485"/>
                </a:lnTo>
                <a:lnTo>
                  <a:pt x="0" y="91614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3232" y="949665"/>
            <a:ext cx="16007360" cy="9010432"/>
          </a:xfrm>
          <a:custGeom>
            <a:avLst/>
            <a:gdLst/>
            <a:ahLst/>
            <a:cxnLst/>
            <a:rect l="l" t="t" r="r" b="b"/>
            <a:pathLst>
              <a:path w="16007360" h="9010432">
                <a:moveTo>
                  <a:pt x="0" y="0"/>
                </a:moveTo>
                <a:lnTo>
                  <a:pt x="16007360" y="0"/>
                </a:lnTo>
                <a:lnTo>
                  <a:pt x="16007360" y="9010432"/>
                </a:lnTo>
                <a:lnTo>
                  <a:pt x="0" y="90104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" name="TextBox 3"/>
          <p:cNvSpPr txBox="1"/>
          <p:nvPr/>
        </p:nvSpPr>
        <p:spPr>
          <a:xfrm>
            <a:off x="6183260" y="100330"/>
            <a:ext cx="6084940" cy="705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33"/>
              </a:lnSpc>
            </a:pPr>
            <a:r>
              <a:rPr lang="en-US" sz="4166" dirty="0">
                <a:solidFill>
                  <a:srgbClr val="FFFFFF"/>
                </a:solidFill>
                <a:latin typeface="Canva Sans"/>
              </a:rPr>
              <a:t>Select Region: Austin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32955" y="1134277"/>
            <a:ext cx="16133448" cy="9037094"/>
          </a:xfrm>
          <a:custGeom>
            <a:avLst/>
            <a:gdLst/>
            <a:ahLst/>
            <a:cxnLst/>
            <a:rect l="l" t="t" r="r" b="b"/>
            <a:pathLst>
              <a:path w="16133448" h="9037094">
                <a:moveTo>
                  <a:pt x="0" y="0"/>
                </a:moveTo>
                <a:lnTo>
                  <a:pt x="16133449" y="0"/>
                </a:lnTo>
                <a:lnTo>
                  <a:pt x="16133449" y="9037094"/>
                </a:lnTo>
                <a:lnTo>
                  <a:pt x="0" y="90370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" name="TextBox 3"/>
          <p:cNvSpPr txBox="1"/>
          <p:nvPr/>
        </p:nvSpPr>
        <p:spPr>
          <a:xfrm>
            <a:off x="5484594" y="428529"/>
            <a:ext cx="6785150" cy="705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3"/>
              </a:lnSpc>
            </a:pPr>
            <a:r>
              <a:rPr lang="en-US" sz="4166">
                <a:solidFill>
                  <a:srgbClr val="FFFFFF"/>
                </a:solidFill>
                <a:latin typeface="Canva Sans"/>
              </a:rPr>
              <a:t>Select Region: Middletown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83569" y="93141"/>
            <a:ext cx="12120861" cy="10100718"/>
          </a:xfrm>
          <a:custGeom>
            <a:avLst/>
            <a:gdLst/>
            <a:ahLst/>
            <a:cxnLst/>
            <a:rect l="l" t="t" r="r" b="b"/>
            <a:pathLst>
              <a:path w="12120861" h="10100718">
                <a:moveTo>
                  <a:pt x="0" y="0"/>
                </a:moveTo>
                <a:lnTo>
                  <a:pt x="12120862" y="0"/>
                </a:lnTo>
                <a:lnTo>
                  <a:pt x="12120862" y="10100718"/>
                </a:lnTo>
                <a:lnTo>
                  <a:pt x="0" y="10100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19060" y="751783"/>
            <a:ext cx="11283415" cy="9460100"/>
          </a:xfrm>
          <a:custGeom>
            <a:avLst/>
            <a:gdLst/>
            <a:ahLst/>
            <a:cxnLst/>
            <a:rect l="l" t="t" r="r" b="b"/>
            <a:pathLst>
              <a:path w="11283415" h="9460100">
                <a:moveTo>
                  <a:pt x="0" y="0"/>
                </a:moveTo>
                <a:lnTo>
                  <a:pt x="11283415" y="0"/>
                </a:lnTo>
                <a:lnTo>
                  <a:pt x="11283415" y="9460100"/>
                </a:lnTo>
                <a:lnTo>
                  <a:pt x="0" y="94601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" name="TextBox 3"/>
          <p:cNvSpPr txBox="1"/>
          <p:nvPr/>
        </p:nvSpPr>
        <p:spPr>
          <a:xfrm>
            <a:off x="6276520" y="46035"/>
            <a:ext cx="5153480" cy="705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33"/>
              </a:lnSpc>
            </a:pPr>
            <a:r>
              <a:rPr lang="en-US" sz="4166" dirty="0">
                <a:solidFill>
                  <a:srgbClr val="FFFFFF"/>
                </a:solidFill>
                <a:latin typeface="Canva Sans"/>
              </a:rPr>
              <a:t>Select Color: Black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27311" y="1343474"/>
            <a:ext cx="11033378" cy="8861388"/>
          </a:xfrm>
          <a:custGeom>
            <a:avLst/>
            <a:gdLst/>
            <a:ahLst/>
            <a:cxnLst/>
            <a:rect l="l" t="t" r="r" b="b"/>
            <a:pathLst>
              <a:path w="11033378" h="8861388">
                <a:moveTo>
                  <a:pt x="0" y="0"/>
                </a:moveTo>
                <a:lnTo>
                  <a:pt x="11033378" y="0"/>
                </a:lnTo>
                <a:lnTo>
                  <a:pt x="11033378" y="8861388"/>
                </a:lnTo>
                <a:lnTo>
                  <a:pt x="0" y="8861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" name="TextBox 3"/>
          <p:cNvSpPr txBox="1"/>
          <p:nvPr/>
        </p:nvSpPr>
        <p:spPr>
          <a:xfrm>
            <a:off x="4980378" y="-3803"/>
            <a:ext cx="4390105" cy="705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3"/>
              </a:lnSpc>
            </a:pPr>
            <a:r>
              <a:rPr lang="en-US" sz="4166">
                <a:solidFill>
                  <a:srgbClr val="FFFFFF"/>
                </a:solidFill>
                <a:latin typeface="Canva Sans"/>
              </a:rPr>
              <a:t>Select Color: Red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724400" y="637726"/>
            <a:ext cx="7668822" cy="705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33"/>
              </a:lnSpc>
            </a:pPr>
            <a:r>
              <a:rPr lang="en-US" sz="4166" dirty="0">
                <a:solidFill>
                  <a:srgbClr val="FFFFFF"/>
                </a:solidFill>
                <a:latin typeface="Canva Sans"/>
              </a:rPr>
              <a:t>Select Transmission: Manual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57312" y="4699474"/>
            <a:ext cx="1137117" cy="1137117"/>
          </a:xfrm>
          <a:custGeom>
            <a:avLst/>
            <a:gdLst/>
            <a:ahLst/>
            <a:cxnLst/>
            <a:rect l="l" t="t" r="r" b="b"/>
            <a:pathLst>
              <a:path w="1137117" h="1137117">
                <a:moveTo>
                  <a:pt x="0" y="0"/>
                </a:moveTo>
                <a:lnTo>
                  <a:pt x="1137117" y="0"/>
                </a:lnTo>
                <a:lnTo>
                  <a:pt x="1137117" y="1137117"/>
                </a:lnTo>
                <a:lnTo>
                  <a:pt x="0" y="11371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" name="TextBox 3"/>
          <p:cNvSpPr txBox="1"/>
          <p:nvPr/>
        </p:nvSpPr>
        <p:spPr>
          <a:xfrm>
            <a:off x="456814" y="3998680"/>
            <a:ext cx="17374371" cy="228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7931"/>
              </a:lnSpc>
              <a:spcBef>
                <a:spcPct val="0"/>
              </a:spcBef>
            </a:pPr>
            <a:r>
              <a:rPr lang="en-US" sz="14943">
                <a:solidFill>
                  <a:srgbClr val="FFFFFF"/>
                </a:solidFill>
                <a:latin typeface="Now"/>
              </a:rPr>
              <a:t>ANALYSIS MODELS</a:t>
            </a:r>
          </a:p>
        </p:txBody>
      </p:sp>
      <p:sp>
        <p:nvSpPr>
          <p:cNvPr id="4" name="Freeform 4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5" name="Freeform 5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21542" y="777139"/>
            <a:ext cx="10389657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FFFF"/>
                </a:solidFill>
                <a:latin typeface="Canva Sans Bold"/>
              </a:rPr>
              <a:t>Created 2 models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04353" y="3313430"/>
            <a:ext cx="6072647" cy="1830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en-US" sz="5199" dirty="0">
                <a:solidFill>
                  <a:srgbClr val="FFFFFF"/>
                </a:solidFill>
                <a:latin typeface="Canva Sans Bold"/>
              </a:rPr>
              <a:t>Clustering</a:t>
            </a:r>
          </a:p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en-US" sz="5199" dirty="0">
                <a:solidFill>
                  <a:srgbClr val="FFFFFF"/>
                </a:solidFill>
                <a:latin typeface="Canva Sans Bold"/>
              </a:rPr>
              <a:t>Classification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6611262"/>
            <a:ext cx="1153942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u="sng">
                <a:solidFill>
                  <a:srgbClr val="FFFFFF"/>
                </a:solidFill>
                <a:latin typeface="Canva Sans Bold"/>
              </a:rPr>
              <a:t>Tool used</a:t>
            </a:r>
            <a:r>
              <a:rPr lang="en-US" sz="5199">
                <a:solidFill>
                  <a:srgbClr val="FFFFFF"/>
                </a:solidFill>
                <a:latin typeface="Canva Sans Bold"/>
              </a:rPr>
              <a:t>: RadidMinerStudio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4353" y="8006105"/>
            <a:ext cx="976502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Used the Auto Model view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57312" y="4699474"/>
            <a:ext cx="1137117" cy="1137117"/>
          </a:xfrm>
          <a:custGeom>
            <a:avLst/>
            <a:gdLst/>
            <a:ahLst/>
            <a:cxnLst/>
            <a:rect l="l" t="t" r="r" b="b"/>
            <a:pathLst>
              <a:path w="1137117" h="1137117">
                <a:moveTo>
                  <a:pt x="0" y="0"/>
                </a:moveTo>
                <a:lnTo>
                  <a:pt x="1137117" y="0"/>
                </a:lnTo>
                <a:lnTo>
                  <a:pt x="1137117" y="1137117"/>
                </a:lnTo>
                <a:lnTo>
                  <a:pt x="0" y="11371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" name="Freeform 3"/>
          <p:cNvSpPr/>
          <p:nvPr/>
        </p:nvSpPr>
        <p:spPr>
          <a:xfrm>
            <a:off x="12650582" y="2884820"/>
            <a:ext cx="1187335" cy="1187335"/>
          </a:xfrm>
          <a:custGeom>
            <a:avLst/>
            <a:gdLst/>
            <a:ahLst/>
            <a:cxnLst/>
            <a:rect l="l" t="t" r="r" b="b"/>
            <a:pathLst>
              <a:path w="1187335" h="1187335">
                <a:moveTo>
                  <a:pt x="0" y="0"/>
                </a:moveTo>
                <a:lnTo>
                  <a:pt x="1187335" y="0"/>
                </a:lnTo>
                <a:lnTo>
                  <a:pt x="1187335" y="1187336"/>
                </a:lnTo>
                <a:lnTo>
                  <a:pt x="0" y="11873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4" name="TextBox 4"/>
          <p:cNvSpPr txBox="1"/>
          <p:nvPr/>
        </p:nvSpPr>
        <p:spPr>
          <a:xfrm>
            <a:off x="4822218" y="3623675"/>
            <a:ext cx="7828364" cy="2151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6992"/>
              </a:lnSpc>
              <a:spcBef>
                <a:spcPct val="0"/>
              </a:spcBef>
            </a:pPr>
            <a:r>
              <a:rPr lang="en-US" sz="14160">
                <a:solidFill>
                  <a:srgbClr val="FFFFFF"/>
                </a:solidFill>
                <a:latin typeface="Now"/>
              </a:rPr>
              <a:t>DATASET</a:t>
            </a:r>
          </a:p>
        </p:txBody>
      </p:sp>
      <p:sp>
        <p:nvSpPr>
          <p:cNvPr id="5" name="Freeform 5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6" name="Freeform 6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24660" y="857250"/>
            <a:ext cx="5884862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Clustering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07658" y="3298509"/>
            <a:ext cx="499602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u="sng">
                <a:solidFill>
                  <a:srgbClr val="FFFFFF"/>
                </a:solidFill>
                <a:latin typeface="Canva Sans Bold"/>
              </a:rPr>
              <a:t>Input columns:</a:t>
            </a:r>
            <a:r>
              <a:rPr lang="en-US" sz="5199">
                <a:solidFill>
                  <a:srgbClr val="FFFFFF"/>
                </a:solidFill>
                <a:latin typeface="Canva Sans Bold"/>
              </a:rPr>
              <a:t>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6552" y="4225108"/>
            <a:ext cx="4355447" cy="1189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Annual Income</a:t>
            </a:r>
          </a:p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Body Style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7658" y="6106786"/>
            <a:ext cx="623712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u="sng">
                <a:solidFill>
                  <a:srgbClr val="FFFFFF"/>
                </a:solidFill>
                <a:latin typeface="Canva Sans Bold"/>
              </a:rPr>
              <a:t>Algorithm</a:t>
            </a:r>
            <a:r>
              <a:rPr lang="en-US" sz="5199">
                <a:solidFill>
                  <a:srgbClr val="FFFFFF"/>
                </a:solidFill>
                <a:latin typeface="Canva Sans Bold"/>
              </a:rPr>
              <a:t>: </a:t>
            </a:r>
            <a:r>
              <a:rPr lang="en-US" sz="5199">
                <a:solidFill>
                  <a:srgbClr val="FFFFFF"/>
                </a:solidFill>
                <a:latin typeface="Canva Sans"/>
              </a:rPr>
              <a:t>k-means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6552" y="7391777"/>
            <a:ext cx="3974447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Canva Sans Bold"/>
              </a:rPr>
              <a:t>Clusters: </a:t>
            </a:r>
            <a:r>
              <a:rPr lang="en-US" sz="5199" dirty="0">
                <a:solidFill>
                  <a:srgbClr val="FFFFFF"/>
                </a:solidFill>
                <a:latin typeface="Canva Sans"/>
              </a:rPr>
              <a:t>4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138" y="1907758"/>
            <a:ext cx="18087724" cy="6471484"/>
          </a:xfrm>
          <a:custGeom>
            <a:avLst/>
            <a:gdLst/>
            <a:ahLst/>
            <a:cxnLst/>
            <a:rect l="l" t="t" r="r" b="b"/>
            <a:pathLst>
              <a:path w="18087724" h="6471484">
                <a:moveTo>
                  <a:pt x="0" y="0"/>
                </a:moveTo>
                <a:lnTo>
                  <a:pt x="18087724" y="0"/>
                </a:lnTo>
                <a:lnTo>
                  <a:pt x="18087724" y="6471484"/>
                </a:lnTo>
                <a:lnTo>
                  <a:pt x="0" y="64714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086282"/>
            <a:ext cx="18288000" cy="5623133"/>
          </a:xfrm>
          <a:custGeom>
            <a:avLst/>
            <a:gdLst/>
            <a:ahLst/>
            <a:cxnLst/>
            <a:rect l="l" t="t" r="r" b="b"/>
            <a:pathLst>
              <a:path w="18288000" h="5623133">
                <a:moveTo>
                  <a:pt x="0" y="0"/>
                </a:moveTo>
                <a:lnTo>
                  <a:pt x="18288000" y="0"/>
                </a:lnTo>
                <a:lnTo>
                  <a:pt x="18288000" y="5623133"/>
                </a:lnTo>
                <a:lnTo>
                  <a:pt x="0" y="56231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81111"/>
            <a:ext cx="18288000" cy="8724779"/>
          </a:xfrm>
          <a:custGeom>
            <a:avLst/>
            <a:gdLst/>
            <a:ahLst/>
            <a:cxnLst/>
            <a:rect l="l" t="t" r="r" b="b"/>
            <a:pathLst>
              <a:path w="18288000" h="8724779">
                <a:moveTo>
                  <a:pt x="0" y="0"/>
                </a:moveTo>
                <a:lnTo>
                  <a:pt x="18288000" y="0"/>
                </a:lnTo>
                <a:lnTo>
                  <a:pt x="18288000" y="8724778"/>
                </a:lnTo>
                <a:lnTo>
                  <a:pt x="0" y="87247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33395" y="274585"/>
            <a:ext cx="7744301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Classification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2306" y="2454470"/>
            <a:ext cx="1148814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u="sng">
                <a:solidFill>
                  <a:srgbClr val="FFFFFF"/>
                </a:solidFill>
                <a:latin typeface="Canva Sans Bold"/>
              </a:rPr>
              <a:t>Prediction column</a:t>
            </a:r>
            <a:r>
              <a:rPr lang="en-US" sz="5199">
                <a:solidFill>
                  <a:srgbClr val="FFFFFF"/>
                </a:solidFill>
                <a:latin typeface="Canva Sans"/>
              </a:rPr>
              <a:t>: Transmission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3988" y="3951165"/>
            <a:ext cx="484028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u="sng">
                <a:solidFill>
                  <a:srgbClr val="FFFFFF"/>
                </a:solidFill>
                <a:latin typeface="Canva Sans Bold"/>
              </a:rPr>
              <a:t>Input columns: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3988" y="5005484"/>
            <a:ext cx="3714612" cy="17948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Model</a:t>
            </a:r>
          </a:p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Body Style</a:t>
            </a:r>
          </a:p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Price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0401" y="7345411"/>
            <a:ext cx="743426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u="sng">
                <a:solidFill>
                  <a:srgbClr val="FFFFFF"/>
                </a:solidFill>
                <a:latin typeface="Canva Sans Bold"/>
              </a:rPr>
              <a:t>Algorithm</a:t>
            </a:r>
            <a:r>
              <a:rPr lang="en-US" sz="5199">
                <a:solidFill>
                  <a:srgbClr val="FFFFFF"/>
                </a:solidFill>
                <a:latin typeface="Canva Sans Bold"/>
              </a:rPr>
              <a:t>: </a:t>
            </a:r>
            <a:r>
              <a:rPr lang="en-US" sz="5199">
                <a:solidFill>
                  <a:srgbClr val="FFFFFF"/>
                </a:solidFill>
                <a:latin typeface="Canva Sans"/>
              </a:rPr>
              <a:t>Naive Bayes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561165"/>
            <a:ext cx="18288000" cy="7007037"/>
          </a:xfrm>
          <a:custGeom>
            <a:avLst/>
            <a:gdLst/>
            <a:ahLst/>
            <a:cxnLst/>
            <a:rect l="l" t="t" r="r" b="b"/>
            <a:pathLst>
              <a:path w="18288000" h="7007037">
                <a:moveTo>
                  <a:pt x="0" y="0"/>
                </a:moveTo>
                <a:lnTo>
                  <a:pt x="18288000" y="0"/>
                </a:lnTo>
                <a:lnTo>
                  <a:pt x="18288000" y="7007037"/>
                </a:lnTo>
                <a:lnTo>
                  <a:pt x="0" y="7007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15017"/>
            <a:ext cx="18288000" cy="10071983"/>
          </a:xfrm>
          <a:custGeom>
            <a:avLst/>
            <a:gdLst/>
            <a:ahLst/>
            <a:cxnLst/>
            <a:rect l="l" t="t" r="r" b="b"/>
            <a:pathLst>
              <a:path w="18288000" h="10071983">
                <a:moveTo>
                  <a:pt x="0" y="0"/>
                </a:moveTo>
                <a:lnTo>
                  <a:pt x="18288000" y="0"/>
                </a:lnTo>
                <a:lnTo>
                  <a:pt x="18288000" y="10071983"/>
                </a:lnTo>
                <a:lnTo>
                  <a:pt x="0" y="100719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2" r="-1391" b="-611"/>
            </a:stretch>
          </a:blipFill>
        </p:spPr>
        <p:txBody>
          <a:bodyPr/>
          <a:lstStyle/>
          <a:p>
            <a:endParaRPr lang="el-GR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221664"/>
            <a:ext cx="18288000" cy="5765401"/>
          </a:xfrm>
          <a:custGeom>
            <a:avLst/>
            <a:gdLst/>
            <a:ahLst/>
            <a:cxnLst/>
            <a:rect l="l" t="t" r="r" b="b"/>
            <a:pathLst>
              <a:path w="18288000" h="5765401">
                <a:moveTo>
                  <a:pt x="0" y="0"/>
                </a:moveTo>
                <a:lnTo>
                  <a:pt x="18288000" y="0"/>
                </a:lnTo>
                <a:lnTo>
                  <a:pt x="18288000" y="5765401"/>
                </a:lnTo>
                <a:lnTo>
                  <a:pt x="0" y="57654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033462"/>
            <a:ext cx="18288000" cy="6046540"/>
          </a:xfrm>
          <a:custGeom>
            <a:avLst/>
            <a:gdLst/>
            <a:ahLst/>
            <a:cxnLst/>
            <a:rect l="l" t="t" r="r" b="b"/>
            <a:pathLst>
              <a:path w="18288000" h="6046540">
                <a:moveTo>
                  <a:pt x="0" y="0"/>
                </a:moveTo>
                <a:lnTo>
                  <a:pt x="18288000" y="0"/>
                </a:lnTo>
                <a:lnTo>
                  <a:pt x="18288000" y="6046540"/>
                </a:lnTo>
                <a:lnTo>
                  <a:pt x="0" y="60465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62155" y="0"/>
            <a:ext cx="11104192" cy="10287000"/>
          </a:xfrm>
          <a:custGeom>
            <a:avLst/>
            <a:gdLst/>
            <a:ahLst/>
            <a:cxnLst/>
            <a:rect l="l" t="t" r="r" b="b"/>
            <a:pathLst>
              <a:path w="11104192" h="10287000">
                <a:moveTo>
                  <a:pt x="0" y="0"/>
                </a:moveTo>
                <a:lnTo>
                  <a:pt x="11104192" y="0"/>
                </a:lnTo>
                <a:lnTo>
                  <a:pt x="111041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63346" y="504499"/>
            <a:ext cx="14924654" cy="9278001"/>
          </a:xfrm>
          <a:custGeom>
            <a:avLst/>
            <a:gdLst/>
            <a:ahLst/>
            <a:cxnLst/>
            <a:rect l="l" t="t" r="r" b="b"/>
            <a:pathLst>
              <a:path w="14924654" h="9278001">
                <a:moveTo>
                  <a:pt x="0" y="0"/>
                </a:moveTo>
                <a:lnTo>
                  <a:pt x="14924654" y="0"/>
                </a:lnTo>
                <a:lnTo>
                  <a:pt x="14924654" y="9278002"/>
                </a:lnTo>
                <a:lnTo>
                  <a:pt x="0" y="92780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" name="TextBox 3"/>
          <p:cNvSpPr txBox="1"/>
          <p:nvPr/>
        </p:nvSpPr>
        <p:spPr>
          <a:xfrm>
            <a:off x="130964" y="1281142"/>
            <a:ext cx="2189956" cy="511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9"/>
              </a:lnSpc>
            </a:pPr>
            <a:r>
              <a:rPr lang="en-US" sz="3092" u="sng">
                <a:solidFill>
                  <a:srgbClr val="FF3131"/>
                </a:solidFill>
                <a:latin typeface="Canva Sans"/>
                <a:hlinkClick r:id="rId3" tooltip="https://www.kaggle.com/datasets/missionjee/car-sales-report/data"/>
              </a:rPr>
              <a:t>dataset link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8292" y="3695700"/>
            <a:ext cx="11390707" cy="25716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104"/>
              </a:lnSpc>
            </a:pPr>
            <a:r>
              <a:rPr lang="en-US" sz="15074" dirty="0">
                <a:solidFill>
                  <a:srgbClr val="FFFFFF"/>
                </a:solidFill>
                <a:latin typeface="Canva Sans Bold"/>
              </a:rPr>
              <a:t>THANK YOU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99752" y="234750"/>
            <a:ext cx="9488495" cy="9817500"/>
          </a:xfrm>
          <a:custGeom>
            <a:avLst/>
            <a:gdLst/>
            <a:ahLst/>
            <a:cxnLst/>
            <a:rect l="l" t="t" r="r" b="b"/>
            <a:pathLst>
              <a:path w="9488495" h="9817500">
                <a:moveTo>
                  <a:pt x="0" y="0"/>
                </a:moveTo>
                <a:lnTo>
                  <a:pt x="9488496" y="0"/>
                </a:lnTo>
                <a:lnTo>
                  <a:pt x="9488496" y="9817500"/>
                </a:lnTo>
                <a:lnTo>
                  <a:pt x="0" y="9817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751" y="254842"/>
            <a:ext cx="18028498" cy="9777316"/>
          </a:xfrm>
          <a:custGeom>
            <a:avLst/>
            <a:gdLst/>
            <a:ahLst/>
            <a:cxnLst/>
            <a:rect l="l" t="t" r="r" b="b"/>
            <a:pathLst>
              <a:path w="18028498" h="9777316">
                <a:moveTo>
                  <a:pt x="0" y="0"/>
                </a:moveTo>
                <a:lnTo>
                  <a:pt x="18028498" y="0"/>
                </a:lnTo>
                <a:lnTo>
                  <a:pt x="18028498" y="9777316"/>
                </a:lnTo>
                <a:lnTo>
                  <a:pt x="0" y="97773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57312" y="4699474"/>
            <a:ext cx="1137117" cy="1137117"/>
          </a:xfrm>
          <a:custGeom>
            <a:avLst/>
            <a:gdLst/>
            <a:ahLst/>
            <a:cxnLst/>
            <a:rect l="l" t="t" r="r" b="b"/>
            <a:pathLst>
              <a:path w="1137117" h="1137117">
                <a:moveTo>
                  <a:pt x="0" y="0"/>
                </a:moveTo>
                <a:lnTo>
                  <a:pt x="1137117" y="0"/>
                </a:lnTo>
                <a:lnTo>
                  <a:pt x="1137117" y="1137117"/>
                </a:lnTo>
                <a:lnTo>
                  <a:pt x="0" y="11371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" name="TextBox 3"/>
          <p:cNvSpPr txBox="1"/>
          <p:nvPr/>
        </p:nvSpPr>
        <p:spPr>
          <a:xfrm>
            <a:off x="2596623" y="3623675"/>
            <a:ext cx="12012893" cy="2151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6992"/>
              </a:lnSpc>
              <a:spcBef>
                <a:spcPct val="0"/>
              </a:spcBef>
            </a:pPr>
            <a:r>
              <a:rPr lang="en-US" sz="14160">
                <a:solidFill>
                  <a:srgbClr val="FFFFFF"/>
                </a:solidFill>
                <a:latin typeface="Now"/>
              </a:rPr>
              <a:t>ETL PROCESS</a:t>
            </a:r>
          </a:p>
        </p:txBody>
      </p:sp>
      <p:sp>
        <p:nvSpPr>
          <p:cNvPr id="4" name="Freeform 4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5" name="Freeform 5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5519" y="2453080"/>
            <a:ext cx="17163827" cy="6366777"/>
          </a:xfrm>
          <a:custGeom>
            <a:avLst/>
            <a:gdLst/>
            <a:ahLst/>
            <a:cxnLst/>
            <a:rect l="l" t="t" r="r" b="b"/>
            <a:pathLst>
              <a:path w="17163827" h="6366777">
                <a:moveTo>
                  <a:pt x="0" y="0"/>
                </a:moveTo>
                <a:lnTo>
                  <a:pt x="17163828" y="0"/>
                </a:lnTo>
                <a:lnTo>
                  <a:pt x="17163828" y="6366777"/>
                </a:lnTo>
                <a:lnTo>
                  <a:pt x="0" y="6366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" name="TextBox 3"/>
          <p:cNvSpPr txBox="1"/>
          <p:nvPr/>
        </p:nvSpPr>
        <p:spPr>
          <a:xfrm>
            <a:off x="3111103" y="537527"/>
            <a:ext cx="1206579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STEP 1: CREATE ETL PROCESS IN SSIS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27072" y="4349825"/>
            <a:ext cx="13633856" cy="3939123"/>
          </a:xfrm>
          <a:custGeom>
            <a:avLst/>
            <a:gdLst/>
            <a:ahLst/>
            <a:cxnLst/>
            <a:rect l="l" t="t" r="r" b="b"/>
            <a:pathLst>
              <a:path w="13633856" h="3939123">
                <a:moveTo>
                  <a:pt x="0" y="0"/>
                </a:moveTo>
                <a:lnTo>
                  <a:pt x="13633856" y="0"/>
                </a:lnTo>
                <a:lnTo>
                  <a:pt x="13633856" y="3939123"/>
                </a:lnTo>
                <a:lnTo>
                  <a:pt x="0" y="39391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" name="TextBox 3"/>
          <p:cNvSpPr txBox="1"/>
          <p:nvPr/>
        </p:nvSpPr>
        <p:spPr>
          <a:xfrm>
            <a:off x="3111103" y="537527"/>
            <a:ext cx="1206579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STEP 1: CREATE ETL PROCESS IN SSIS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29585" y="3324060"/>
            <a:ext cx="5998086" cy="393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5"/>
              </a:lnSpc>
              <a:spcBef>
                <a:spcPct val="0"/>
              </a:spcBef>
            </a:pPr>
            <a:r>
              <a:rPr lang="en-US" sz="2387">
                <a:solidFill>
                  <a:srgbClr val="FFFFFF"/>
                </a:solidFill>
                <a:latin typeface="DM Sans"/>
              </a:rPr>
              <a:t>IMPORT CSV DATA FLOW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253</Words>
  <Application>Microsoft Office PowerPoint</Application>
  <PresentationFormat>Προσαρμογή</PresentationFormat>
  <Paragraphs>72</Paragraphs>
  <Slides>40</Slides>
  <Notes>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9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40</vt:i4>
      </vt:variant>
    </vt:vector>
  </HeadingPairs>
  <TitlesOfParts>
    <vt:vector size="50" baseType="lpstr">
      <vt:lpstr>DM Sans</vt:lpstr>
      <vt:lpstr>Canva Sans Bold</vt:lpstr>
      <vt:lpstr>Now</vt:lpstr>
      <vt:lpstr>Now Bold</vt:lpstr>
      <vt:lpstr>Calibri</vt:lpstr>
      <vt:lpstr>DM Sans Bold</vt:lpstr>
      <vt:lpstr>Arial</vt:lpstr>
      <vt:lpstr>DM Sans Italics</vt:lpstr>
      <vt:lpstr>Canva Sans</vt:lpstr>
      <vt:lpstr>Office Theme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Dark Professional Geometric Business Project Presentation </dc:title>
  <cp:lastModifiedBy>KOMNAS KAFASIS</cp:lastModifiedBy>
  <cp:revision>4</cp:revision>
  <dcterms:created xsi:type="dcterms:W3CDTF">2006-08-16T00:00:00Z</dcterms:created>
  <dcterms:modified xsi:type="dcterms:W3CDTF">2024-02-20T14:26:37Z</dcterms:modified>
  <dc:identifier>DAF6ZCqZEds</dc:identifier>
</cp:coreProperties>
</file>